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327" r:id="rId2"/>
    <p:sldId id="335" r:id="rId3"/>
    <p:sldId id="358" r:id="rId4"/>
    <p:sldId id="427" r:id="rId5"/>
    <p:sldId id="344" r:id="rId6"/>
    <p:sldId id="346" r:id="rId7"/>
    <p:sldId id="347" r:id="rId8"/>
    <p:sldId id="348" r:id="rId9"/>
    <p:sldId id="349" r:id="rId10"/>
    <p:sldId id="353" r:id="rId11"/>
    <p:sldId id="428" r:id="rId12"/>
    <p:sldId id="429" r:id="rId13"/>
    <p:sldId id="430" r:id="rId14"/>
    <p:sldId id="431" r:id="rId15"/>
    <p:sldId id="432" r:id="rId16"/>
    <p:sldId id="433" r:id="rId17"/>
    <p:sldId id="434" r:id="rId18"/>
    <p:sldId id="343" r:id="rId19"/>
    <p:sldId id="336" r:id="rId20"/>
    <p:sldId id="435" r:id="rId21"/>
    <p:sldId id="436" r:id="rId22"/>
    <p:sldId id="437" r:id="rId23"/>
    <p:sldId id="328" r:id="rId24"/>
    <p:sldId id="438" r:id="rId25"/>
    <p:sldId id="359" r:id="rId26"/>
    <p:sldId id="333" r:id="rId27"/>
    <p:sldId id="334" r:id="rId28"/>
    <p:sldId id="439" r:id="rId29"/>
    <p:sldId id="340" r:id="rId30"/>
    <p:sldId id="440" r:id="rId31"/>
    <p:sldId id="441" r:id="rId32"/>
    <p:sldId id="442" r:id="rId33"/>
    <p:sldId id="337" r:id="rId34"/>
    <p:sldId id="443" r:id="rId35"/>
    <p:sldId id="444" r:id="rId36"/>
    <p:sldId id="419" r:id="rId37"/>
    <p:sldId id="445" r:id="rId38"/>
    <p:sldId id="446" r:id="rId39"/>
    <p:sldId id="447" r:id="rId40"/>
    <p:sldId id="456" r:id="rId41"/>
    <p:sldId id="457" r:id="rId42"/>
    <p:sldId id="460" r:id="rId43"/>
    <p:sldId id="459" r:id="rId44"/>
    <p:sldId id="461" r:id="rId45"/>
    <p:sldId id="367" r:id="rId46"/>
    <p:sldId id="462" r:id="rId47"/>
    <p:sldId id="463" r:id="rId48"/>
    <p:sldId id="368" r:id="rId49"/>
    <p:sldId id="448" r:id="rId50"/>
    <p:sldId id="365" r:id="rId51"/>
    <p:sldId id="366" r:id="rId52"/>
    <p:sldId id="449" r:id="rId53"/>
    <p:sldId id="362" r:id="rId54"/>
    <p:sldId id="453" r:id="rId55"/>
    <p:sldId id="454" r:id="rId56"/>
    <p:sldId id="450" r:id="rId57"/>
    <p:sldId id="426" r:id="rId58"/>
    <p:sldId id="451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89"/>
    <p:restoredTop sz="85975"/>
  </p:normalViewPr>
  <p:slideViewPr>
    <p:cSldViewPr snapToGrid="0" snapToObjects="1">
      <p:cViewPr>
        <p:scale>
          <a:sx n="84" d="100"/>
          <a:sy n="84" d="100"/>
        </p:scale>
        <p:origin x="1384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Sey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”shay”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04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29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82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18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19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22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9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name</a:t>
            </a:r>
            <a:r>
              <a:rPr lang="en-US" baseline="0" dirty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37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73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Ask them what they think</a:t>
            </a:r>
            <a:r>
              <a:rPr lang="en-US" baseline="0" dirty="0"/>
              <a:t> the difference is between the two types of loops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38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499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5546E4-8251-A04B-865B-219A33B286A9}" type="slidenum">
              <a:rPr lang="en-US"/>
              <a:pPr/>
              <a:t>50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787BF-E2D1-B040-92DB-4B8A4814EDCC}" type="slidenum">
              <a:rPr lang="en-US"/>
              <a:pPr/>
              <a:t>51</a:t>
            </a:fld>
            <a:endParaRPr lang="en-US"/>
          </a:p>
        </p:txBody>
      </p:sp>
      <p:sp>
        <p:nvSpPr>
          <p:cNvPr id="508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11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40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42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4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51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8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9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10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8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16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0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4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6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1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1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229" y="1167760"/>
            <a:ext cx="1706880" cy="17030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672A9A-128F-724F-A9B3-182416A03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109" y="1228090"/>
            <a:ext cx="1614170" cy="16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4" y="1119998"/>
            <a:ext cx="718783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20781" y="1519383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445965" y="1719263"/>
            <a:ext cx="249044" cy="583552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20781" y="3703498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020781" y="5923224"/>
            <a:ext cx="249044" cy="17614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9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Descomposición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–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Recoger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Periódico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43355" y="722235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Bien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074677" y="722235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accent2"/>
                </a:solidFill>
              </a:rPr>
              <a:t>Mal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0" y="1556083"/>
            <a:ext cx="0" cy="35292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3609388" y="6302456"/>
            <a:ext cx="5281394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Use </a:t>
            </a:r>
            <a:r>
              <a:rPr lang="en-US" sz="2400" dirty="0" err="1"/>
              <a:t>métodos</a:t>
            </a:r>
            <a:r>
              <a:rPr lang="en-US" sz="2400" dirty="0"/>
              <a:t> para </a:t>
            </a:r>
            <a:r>
              <a:rPr lang="en-US" sz="2400" dirty="0" err="1"/>
              <a:t>decomponer</a:t>
            </a:r>
            <a:r>
              <a:rPr lang="en-US" sz="2400" dirty="0"/>
              <a:t> el </a:t>
            </a:r>
            <a:r>
              <a:rPr lang="en-US" sz="2400" dirty="0" err="1"/>
              <a:t>código</a:t>
            </a:r>
            <a:endParaRPr lang="en-US" sz="24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DE3C888-A2E1-8142-BFD5-B118C4B2D852}"/>
              </a:ext>
            </a:extLst>
          </p:cNvPr>
          <p:cNvSpPr/>
          <p:nvPr/>
        </p:nvSpPr>
        <p:spPr>
          <a:xfrm>
            <a:off x="5189474" y="1426345"/>
            <a:ext cx="4572000" cy="47397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500" b="1" dirty="0">
                <a:latin typeface="Courier"/>
                <a:cs typeface="Courier"/>
              </a:rPr>
              <a:t> </a:t>
            </a:r>
            <a:r>
              <a:rPr lang="en-US" sz="1500" dirty="0">
                <a:latin typeface="Courier"/>
                <a:cs typeface="Courier"/>
              </a:rPr>
              <a:t>run</a:t>
            </a:r>
            <a:r>
              <a:rPr lang="en-US" sz="1500" b="1" dirty="0">
                <a:latin typeface="Courier"/>
                <a:cs typeface="Courier"/>
              </a:rPr>
              <a:t>() {</a:t>
            </a:r>
          </a:p>
          <a:p>
            <a:r>
              <a:rPr lang="en-US" sz="1500" b="1" dirty="0">
                <a:solidFill>
                  <a:srgbClr val="660066"/>
                </a:solidFill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recogerCono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girarIzquierda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girarIzquierda</a:t>
            </a:r>
            <a:r>
              <a:rPr lang="en-US" sz="1600" dirty="0">
                <a:latin typeface="Courier"/>
                <a:cs typeface="Courier"/>
              </a:rPr>
              <a:t>();</a:t>
            </a:r>
            <a:endParaRPr lang="en-US" sz="1500" dirty="0">
              <a:latin typeface="Courier"/>
              <a:cs typeface="Courier"/>
            </a:endParaRPr>
          </a:p>
          <a:p>
            <a:r>
              <a:rPr lang="en-US" sz="1500" dirty="0">
                <a:latin typeface="Courier"/>
                <a:cs typeface="Courier"/>
              </a:rPr>
              <a:t>	</a:t>
            </a:r>
            <a:r>
              <a:rPr lang="en-US" sz="1500" dirty="0" err="1">
                <a:latin typeface="Courier"/>
                <a:cs typeface="Courier"/>
              </a:rPr>
              <a:t>moverse</a:t>
            </a:r>
            <a:r>
              <a:rPr lang="en-US" sz="1500" dirty="0">
                <a:latin typeface="Courier"/>
                <a:cs typeface="Courier"/>
              </a:rPr>
              <a:t>();</a:t>
            </a:r>
          </a:p>
          <a:p>
            <a:r>
              <a:rPr lang="en-US" sz="15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1479B32-838A-874E-A7B1-609A2B366581}"/>
              </a:ext>
            </a:extLst>
          </p:cNvPr>
          <p:cNvSpPr/>
          <p:nvPr/>
        </p:nvSpPr>
        <p:spPr>
          <a:xfrm>
            <a:off x="643355" y="1390842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run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salirDeCasa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recogerPeriodico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regresar</a:t>
            </a:r>
            <a:r>
              <a:rPr lang="en-US" sz="1200" dirty="0">
                <a:latin typeface="Courier"/>
                <a:cs typeface="Courier"/>
              </a:rPr>
              <a:t>();</a:t>
            </a:r>
            <a:endParaRPr lang="en-US" sz="1200" b="1" dirty="0">
              <a:latin typeface="Courier"/>
              <a:cs typeface="Courier"/>
            </a:endParaRPr>
          </a:p>
          <a:p>
            <a:r>
              <a:rPr lang="en-US" sz="1200" b="1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private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salirDeCasa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girarDerecha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girarIzquierda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recogerPeriodico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ponerCono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  <a:p>
            <a:endParaRPr lang="en-US" sz="1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200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1200" b="1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regresar</a:t>
            </a:r>
            <a:r>
              <a:rPr lang="en-US" sz="1200" b="1" dirty="0">
                <a:latin typeface="Courier"/>
                <a:cs typeface="Courier"/>
              </a:rPr>
              <a:t>() {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mediaVuelta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girarDerecha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	</a:t>
            </a:r>
            <a:r>
              <a:rPr lang="en-US" sz="1200" dirty="0" err="1">
                <a:latin typeface="Courier"/>
                <a:cs typeface="Courier"/>
              </a:rPr>
              <a:t>moverse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687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Bien o Mal?</a:t>
            </a:r>
          </a:p>
        </p:txBody>
      </p:sp>
      <p:sp>
        <p:nvSpPr>
          <p:cNvPr id="8" name="Rectangle 7"/>
          <p:cNvSpPr/>
          <p:nvPr/>
        </p:nvSpPr>
        <p:spPr>
          <a:xfrm>
            <a:off x="5058635" y="2549764"/>
            <a:ext cx="3315344" cy="258532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>
                <a:latin typeface="Courier"/>
                <a:cs typeface="Courier"/>
              </a:rPr>
              <a:t>m1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>
                <a:latin typeface="Courier"/>
                <a:cs typeface="Courier"/>
              </a:rPr>
              <a:t>m2()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>
                <a:latin typeface="Courier"/>
                <a:cs typeface="Courier"/>
              </a:rPr>
              <a:t>m3()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ponerCono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7313" y="2549764"/>
            <a:ext cx="3784266" cy="286232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mover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karel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un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paso</a:t>
            </a:r>
            <a:endParaRPr lang="en-US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paso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rotar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karel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girar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627313" y="1509429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Bien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058635" y="1509429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accent2"/>
                </a:solidFill>
              </a:rPr>
              <a:t>Mal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918902" y="5534561"/>
            <a:ext cx="52420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/>
              <a:t>Use </a:t>
            </a:r>
            <a:r>
              <a:rPr lang="en-US" sz="4000" dirty="0" err="1"/>
              <a:t>nombres</a:t>
            </a:r>
            <a:r>
              <a:rPr lang="en-US" sz="4000" dirty="0"/>
              <a:t> de </a:t>
            </a:r>
            <a:r>
              <a:rPr lang="en-US" sz="4000" dirty="0" err="1"/>
              <a:t>método</a:t>
            </a:r>
            <a:r>
              <a:rPr lang="en-US" sz="4000" dirty="0"/>
              <a:t> </a:t>
            </a:r>
            <a:r>
              <a:rPr lang="en-US" sz="4000" dirty="0" err="1"/>
              <a:t>descriptivos</a:t>
            </a:r>
            <a:endParaRPr lang="en-US" sz="40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539916" y="2217315"/>
            <a:ext cx="0" cy="31947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90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Empareja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265" y="2084755"/>
            <a:ext cx="5483470" cy="290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11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884" y="1735335"/>
            <a:ext cx="6024232" cy="31059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67" y="4844080"/>
            <a:ext cx="1928733" cy="1938992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Coding Style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2865" y="3593802"/>
            <a:ext cx="1676272" cy="707886"/>
            <a:chOff x="222865" y="3593802"/>
            <a:chExt cx="1676272" cy="707886"/>
          </a:xfrm>
        </p:grpSpPr>
        <p:sp>
          <p:nvSpPr>
            <p:cNvPr id="16" name="Right Arrow 15"/>
            <p:cNvSpPr/>
            <p:nvPr/>
          </p:nvSpPr>
          <p:spPr>
            <a:xfrm>
              <a:off x="949568" y="3763107"/>
              <a:ext cx="949569" cy="3692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 Box 7"/>
            <p:cNvSpPr txBox="1">
              <a:spLocks noChangeArrowheads="1"/>
            </p:cNvSpPr>
            <p:nvPr/>
          </p:nvSpPr>
          <p:spPr bwMode="auto">
            <a:xfrm>
              <a:off x="222865" y="3593802"/>
              <a:ext cx="726703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/>
                <a:t>??</a:t>
              </a:r>
              <a:endParaRPr lang="en-US" sz="4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82061" y="4341534"/>
            <a:ext cx="1573398" cy="1138321"/>
            <a:chOff x="4582061" y="4341534"/>
            <a:chExt cx="1573398" cy="1138321"/>
          </a:xfrm>
        </p:grpSpPr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5428756" y="4771969"/>
              <a:ext cx="726703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/>
                <a:t>??</a:t>
              </a:r>
              <a:endParaRPr lang="en-US" sz="4000" dirty="0"/>
            </a:p>
          </p:txBody>
        </p:sp>
        <p:sp>
          <p:nvSpPr>
            <p:cNvPr id="21" name="Right Arrow 20"/>
            <p:cNvSpPr/>
            <p:nvPr/>
          </p:nvSpPr>
          <p:spPr>
            <a:xfrm rot="13068544">
              <a:off x="4582061" y="4341534"/>
              <a:ext cx="949569" cy="3692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05247" y="4678502"/>
            <a:ext cx="726703" cy="1693618"/>
            <a:chOff x="2405247" y="4678502"/>
            <a:chExt cx="726703" cy="1693618"/>
          </a:xfrm>
        </p:grpSpPr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2405247" y="5664234"/>
              <a:ext cx="726703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dirty="0"/>
                <a:t>??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6200000">
              <a:off x="2293814" y="4968648"/>
              <a:ext cx="949569" cy="3692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402" y="4812850"/>
            <a:ext cx="1703739" cy="109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2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07 -0.47453 L 0.0106 -0.0076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2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Coding Style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8733" y="1729306"/>
            <a:ext cx="6246534" cy="3276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67" y="4844080"/>
            <a:ext cx="1928733" cy="19389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32437">
            <a:off x="7025430" y="4105863"/>
            <a:ext cx="1680081" cy="1680081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813743" y="3418449"/>
            <a:ext cx="125191" cy="820983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768400" y="3303557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8934" y="3792565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7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Tu Código lo van a leer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otros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535099" y="1782905"/>
            <a:ext cx="524202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err="1"/>
              <a:t>Usa</a:t>
            </a:r>
            <a:r>
              <a:rPr lang="en-US" sz="4000" dirty="0"/>
              <a:t> </a:t>
            </a:r>
            <a:r>
              <a:rPr lang="en-US" sz="4000" dirty="0" err="1"/>
              <a:t>descomposición</a:t>
            </a:r>
            <a:r>
              <a:rPr lang="en-US" sz="4000" dirty="0"/>
              <a:t> </a:t>
            </a:r>
            <a:r>
              <a:rPr lang="en-US" sz="4000" dirty="0" err="1"/>
              <a:t>usando</a:t>
            </a:r>
            <a:r>
              <a:rPr lang="en-US" sz="4000" dirty="0"/>
              <a:t> </a:t>
            </a:r>
            <a:r>
              <a:rPr lang="en-US" sz="4000" dirty="0" err="1"/>
              <a:t>funciones</a:t>
            </a:r>
            <a:r>
              <a:rPr lang="en-US" sz="4000" dirty="0"/>
              <a:t> </a:t>
            </a:r>
            <a:r>
              <a:rPr lang="en-US" sz="4000" dirty="0" err="1"/>
              <a:t>descriptivas</a:t>
            </a:r>
            <a:endParaRPr lang="en-US" sz="4000" dirty="0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35098" y="4666520"/>
            <a:ext cx="52420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err="1"/>
              <a:t>Usa</a:t>
            </a:r>
            <a:r>
              <a:rPr lang="en-US" sz="4000" dirty="0"/>
              <a:t> </a:t>
            </a:r>
            <a:r>
              <a:rPr lang="en-US" sz="4000" dirty="0" err="1"/>
              <a:t>sangrías</a:t>
            </a:r>
            <a:r>
              <a:rPr lang="en-US" sz="4000" dirty="0"/>
              <a:t> y </a:t>
            </a:r>
            <a:r>
              <a:rPr lang="en-US" sz="4000" dirty="0" err="1"/>
              <a:t>empareja</a:t>
            </a:r>
            <a:r>
              <a:rPr lang="en-US" sz="4000" dirty="0"/>
              <a:t> </a:t>
            </a:r>
            <a:r>
              <a:rPr lang="en-US" sz="4000" dirty="0" err="1"/>
              <a:t>los</a:t>
            </a:r>
            <a:r>
              <a:rPr lang="en-US" sz="4000" dirty="0"/>
              <a:t> </a:t>
            </a:r>
            <a:r>
              <a:rPr lang="en-US" sz="4000" dirty="0" err="1"/>
              <a:t>corchetes</a:t>
            </a:r>
            <a:endParaRPr lang="en-US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267" y="4844080"/>
            <a:ext cx="1928733" cy="193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32437">
            <a:off x="7025430" y="4105863"/>
            <a:ext cx="1680081" cy="168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1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Programar</a:t>
            </a:r>
            <a:r>
              <a:rPr lang="en-US" sz="3600" dirty="0">
                <a:solidFill>
                  <a:schemeClr val="bg1"/>
                </a:solidFill>
              </a:rPr>
              <a:t> require </a:t>
            </a:r>
            <a:r>
              <a:rPr lang="en-US" sz="3600" dirty="0" err="1">
                <a:solidFill>
                  <a:schemeClr val="bg1"/>
                </a:solidFill>
              </a:rPr>
              <a:t>práctica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137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380200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Te</a:t>
            </a:r>
            <a:r>
              <a:rPr lang="en-US" sz="2800" dirty="0"/>
              <a:t> </a:t>
            </a:r>
            <a:r>
              <a:rPr lang="en-US" sz="2800" dirty="0" err="1"/>
              <a:t>extrañaré</a:t>
            </a:r>
            <a:r>
              <a:rPr lang="en-US" sz="2800" dirty="0"/>
              <a:t>.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445297" y="34728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Disfruta</a:t>
            </a:r>
            <a:r>
              <a:rPr lang="en-US" sz="2800" dirty="0"/>
              <a:t> Java!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153769" y="4724059"/>
            <a:ext cx="2711143" cy="940247"/>
          </a:xfrm>
          <a:prstGeom prst="wedgeRoundRectCallout">
            <a:avLst>
              <a:gd name="adj1" fmla="val -62466"/>
              <a:gd name="adj2" fmla="val -561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Me llamas </a:t>
            </a:r>
            <a:r>
              <a:rPr lang="en-US" sz="2800" dirty="0" err="1"/>
              <a:t>luego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Repaso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10467"/>
            <a:ext cx="4572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99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escribir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Qué</a:t>
            </a:r>
            <a:r>
              <a:rPr lang="en-US" sz="2400" dirty="0">
                <a:latin typeface="Chalkboard"/>
                <a:cs typeface="Chalkboard"/>
              </a:rPr>
              <a:t> son variables y 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usarlas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leer entradas del </a:t>
            </a:r>
            <a:r>
              <a:rPr lang="en-US" sz="2400" dirty="0" err="1">
                <a:latin typeface="Chalkboard"/>
                <a:cs typeface="Chalkboard"/>
              </a:rPr>
              <a:t>usuario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en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Objetivos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hoy</a:t>
            </a:r>
          </a:p>
        </p:txBody>
      </p:sp>
      <p:sp>
        <p:nvSpPr>
          <p:cNvPr id="9" name="Oval 8"/>
          <p:cNvSpPr/>
          <p:nvPr/>
        </p:nvSpPr>
        <p:spPr>
          <a:xfrm>
            <a:off x="890643" y="1129335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Consola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43" y="1235583"/>
            <a:ext cx="2272631" cy="2272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3" y="3901674"/>
            <a:ext cx="4775200" cy="1825358"/>
          </a:xfrm>
          <a:prstGeom prst="rect">
            <a:avLst/>
          </a:prstGeom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657600" y="1039352"/>
            <a:ext cx="530710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</a:rPr>
              <a:t>Lee entradas de </a:t>
            </a:r>
            <a:r>
              <a:rPr lang="en-US" sz="4000" dirty="0" err="1">
                <a:solidFill>
                  <a:schemeClr val="tx2"/>
                </a:solidFill>
              </a:rPr>
              <a:t>usuario</a:t>
            </a:r>
            <a:endParaRPr lang="en-US" sz="4000" dirty="0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4000" dirty="0" err="1">
                <a:solidFill>
                  <a:schemeClr val="accent2"/>
                </a:solidFill>
              </a:rPr>
              <a:t>Imprime</a:t>
            </a:r>
            <a:r>
              <a:rPr lang="en-US" sz="4000" dirty="0">
                <a:solidFill>
                  <a:schemeClr val="accent2"/>
                </a:solidFill>
              </a:rPr>
              <a:t> </a:t>
            </a:r>
            <a:r>
              <a:rPr lang="en-US" sz="4000" dirty="0" err="1">
                <a:solidFill>
                  <a:schemeClr val="accent2"/>
                </a:solidFill>
              </a:rPr>
              <a:t>mensajes</a:t>
            </a:r>
            <a:r>
              <a:rPr lang="en-US" sz="4000" dirty="0">
                <a:solidFill>
                  <a:schemeClr val="accent2"/>
                </a:solidFill>
              </a:rPr>
              <a:t>/</a:t>
            </a:r>
            <a:r>
              <a:rPr lang="en-US" sz="4000" dirty="0" err="1">
                <a:solidFill>
                  <a:schemeClr val="accent2"/>
                </a:solidFill>
              </a:rPr>
              <a:t>datos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430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HolaMundo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EsConsole</a:t>
              </a:r>
              <a:r>
                <a:rPr lang="en-US" sz="2000" dirty="0">
                  <a:latin typeface="Courier New" charset="0"/>
                </a:rPr>
                <a:t> 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  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impimir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”</a:t>
              </a:r>
              <a:r>
                <a:rPr lang="en-US" sz="2000" dirty="0" err="1">
                  <a:solidFill>
                    <a:srgbClr val="0027FF"/>
                  </a:solidFill>
                  <a:latin typeface="Courier New" charset="0"/>
                </a:rPr>
                <a:t>hola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, </a:t>
              </a:r>
              <a:r>
                <a:rPr lang="en-US" sz="2000" dirty="0" err="1">
                  <a:solidFill>
                    <a:srgbClr val="0027FF"/>
                  </a:solidFill>
                  <a:latin typeface="Courier New" charset="0"/>
                </a:rPr>
                <a:t>mundo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grpSp>
        <p:nvGrpSpPr>
          <p:cNvPr id="503819" name="Group 11"/>
          <p:cNvGrpSpPr>
            <a:grpSpLocks/>
          </p:cNvGrpSpPr>
          <p:nvPr/>
        </p:nvGrpSpPr>
        <p:grpSpPr bwMode="auto">
          <a:xfrm>
            <a:off x="1870075" y="4495800"/>
            <a:ext cx="5402263" cy="1635125"/>
            <a:chOff x="1178" y="3122"/>
            <a:chExt cx="3403" cy="1030"/>
          </a:xfrm>
        </p:grpSpPr>
        <p:pic>
          <p:nvPicPr>
            <p:cNvPr id="503820" name="Picture 1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821" name="Text Box 13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charset="0"/>
                </a:rPr>
                <a:t>HolaMundo</a:t>
              </a:r>
              <a:endParaRPr lang="en-US" sz="1000" b="0" dirty="0">
                <a:solidFill>
                  <a:srgbClr val="333333"/>
                </a:solidFill>
                <a:latin typeface="Courier New" charset="0"/>
              </a:endParaRPr>
            </a:p>
          </p:txBody>
        </p:sp>
      </p:grpSp>
      <p:sp>
        <p:nvSpPr>
          <p:cNvPr id="503822" name="Text Box 14"/>
          <p:cNvSpPr txBox="1">
            <a:spLocks noChangeArrowheads="1"/>
          </p:cNvSpPr>
          <p:nvPr/>
        </p:nvSpPr>
        <p:spPr bwMode="auto">
          <a:xfrm>
            <a:off x="1885950" y="4689475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charset="0"/>
              </a:rPr>
              <a:t>hola</a:t>
            </a:r>
            <a:r>
              <a:rPr lang="en-US" sz="1600" dirty="0">
                <a:latin typeface="Courier New" charset="0"/>
              </a:rPr>
              <a:t>, </a:t>
            </a:r>
            <a:r>
              <a:rPr lang="en-US" sz="1600" dirty="0" err="1">
                <a:latin typeface="Courier New" charset="0"/>
              </a:rPr>
              <a:t>mundo</a:t>
            </a:r>
            <a:endParaRPr lang="en-US" sz="1600" dirty="0">
              <a:latin typeface="Courier New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Primer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consola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Hola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Mundo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53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  <p:bldP spid="503822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60438"/>
            <a:ext cx="4762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 Pop Culture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0337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escribir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Qué</a:t>
            </a:r>
            <a:r>
              <a:rPr lang="en-US" sz="2400" dirty="0">
                <a:latin typeface="Chalkboard"/>
                <a:cs typeface="Chalkboard"/>
              </a:rPr>
              <a:t> son variables y 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usarlas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leer entradas del </a:t>
            </a:r>
            <a:r>
              <a:rPr lang="en-US" sz="2400" dirty="0" err="1">
                <a:latin typeface="Chalkboard"/>
                <a:cs typeface="Chalkboard"/>
              </a:rPr>
              <a:t>usuario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en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Objetivos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hoy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3" name="Oval 2"/>
          <p:cNvSpPr/>
          <p:nvPr/>
        </p:nvSpPr>
        <p:spPr>
          <a:xfrm>
            <a:off x="898358" y="150419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¿</a:t>
            </a:r>
            <a:r>
              <a:rPr lang="en-US" sz="3600" dirty="0" err="1">
                <a:solidFill>
                  <a:schemeClr val="bg1"/>
                </a:solidFill>
              </a:rPr>
              <a:t>Qué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es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una</a:t>
            </a:r>
            <a:r>
              <a:rPr lang="en-US" sz="3600" dirty="0">
                <a:solidFill>
                  <a:schemeClr val="bg1"/>
                </a:solidFill>
              </a:rPr>
              <a:t> variable?</a:t>
            </a:r>
          </a:p>
        </p:txBody>
      </p:sp>
    </p:spTree>
    <p:extLst>
      <p:ext uri="{BB962C8B-B14F-4D97-AF65-F5344CB8AC3E}">
        <p14:creationId xmlns:p14="http://schemas.microsoft.com/office/powerpoint/2010/main" val="1191332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[</a:t>
            </a:r>
            <a:r>
              <a:rPr lang="en-US" sz="3600" dirty="0" err="1">
                <a:solidFill>
                  <a:schemeClr val="bg1"/>
                </a:solidFill>
              </a:rPr>
              <a:t>suspenso</a:t>
            </a:r>
            <a:r>
              <a:rPr lang="en-US" sz="36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6345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Las variables son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cajas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5321" y="3531195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2474" y="5631553"/>
            <a:ext cx="467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 </a:t>
            </a:r>
            <a:r>
              <a:rPr lang="en-US" dirty="0" err="1"/>
              <a:t>computador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para 64 mil </a:t>
            </a:r>
            <a:r>
              <a:rPr lang="en-US" dirty="0" err="1"/>
              <a:t>cajas</a:t>
            </a:r>
            <a:r>
              <a:rPr lang="en-US" dirty="0"/>
              <a:t>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Cajas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…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muy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pequeñas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5" t="4293" r="29086" b="31490"/>
          <a:stretch/>
        </p:blipFill>
        <p:spPr>
          <a:xfrm>
            <a:off x="6270528" y="2948994"/>
            <a:ext cx="1602480" cy="1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43591" y="4558294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394379" y="4041512"/>
            <a:ext cx="13390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total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07341" y="4644019"/>
            <a:ext cx="24763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46779" y="4647194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Las variables son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cajas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1712" y="1441216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total = 42;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3551" y="2775827"/>
            <a:ext cx="829460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46779" y="3270872"/>
            <a:ext cx="1172885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/>
              <a:t>nombre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760230" y="5701638"/>
            <a:ext cx="806952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valor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35878" y="3545710"/>
            <a:ext cx="681597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/>
              <a:t>tipo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63887" y="3712311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35878" y="4056017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188518" y="5203504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Estructuras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control</a:t>
            </a:r>
          </a:p>
        </p:txBody>
      </p:sp>
      <p:sp>
        <p:nvSpPr>
          <p:cNvPr id="5" name="Rectangle 4"/>
          <p:cNvSpPr/>
          <p:nvPr/>
        </p:nvSpPr>
        <p:spPr>
          <a:xfrm>
            <a:off x="1867587" y="253587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= 0;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&lt; </a:t>
            </a:r>
            <a:r>
              <a:rPr lang="en-US" i="1" dirty="0">
                <a:latin typeface="Courier"/>
                <a:cs typeface="Courier"/>
              </a:rPr>
              <a:t>N</a:t>
            </a:r>
            <a:r>
              <a:rPr lang="en-US" dirty="0">
                <a:latin typeface="Courier"/>
                <a:cs typeface="Courier"/>
              </a:rPr>
              <a:t>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++)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repetir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veces</a:t>
            </a:r>
            <a:endParaRPr lang="en-US" dirty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867587" y="3829079"/>
            <a:ext cx="6317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i="1" dirty="0" err="1">
                <a:latin typeface="Courier"/>
                <a:cs typeface="Courier"/>
              </a:rPr>
              <a:t>condición</a:t>
            </a:r>
            <a:r>
              <a:rPr lang="en-US" dirty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todo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el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código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aquí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se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repite</a:t>
            </a:r>
            <a:endParaRPr lang="en-US" dirty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	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mientras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la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condición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sea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verdadera</a:t>
            </a:r>
            <a:endParaRPr lang="en-US" dirty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67586" y="5195586"/>
            <a:ext cx="74533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i="1" dirty="0" err="1">
                <a:latin typeface="Courier"/>
                <a:cs typeface="Courier"/>
              </a:rPr>
              <a:t>condición</a:t>
            </a:r>
            <a:r>
              <a:rPr lang="en-US" dirty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ejecutar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código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aquí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si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condición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es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verdadera</a:t>
            </a:r>
            <a:endParaRPr lang="en-US" dirty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pPr lvl="1"/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ejecutar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código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aquí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si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condición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es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falsa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867587" y="124266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solaDon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261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Tipos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0099" y="1006094"/>
            <a:ext cx="8263801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valores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enteros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num</a:t>
            </a:r>
            <a:r>
              <a:rPr lang="en-US" sz="3000" dirty="0">
                <a:latin typeface="Courier"/>
                <a:cs typeface="Courier"/>
              </a:rPr>
              <a:t> = 5;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valores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decimales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fraccion</a:t>
            </a:r>
            <a:r>
              <a:rPr lang="en-US" sz="3000" dirty="0">
                <a:latin typeface="Courier"/>
                <a:cs typeface="Courier"/>
              </a:rPr>
              <a:t> = 0.2;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letras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letra</a:t>
            </a:r>
            <a:r>
              <a:rPr lang="en-US" sz="3000" dirty="0">
                <a:latin typeface="Courier"/>
                <a:cs typeface="Courier"/>
              </a:rPr>
              <a:t> = ‘c’;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verdadero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(true) o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falso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(false)</a:t>
            </a: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esAmor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33534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Double: 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Cuál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mi peso?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806" y="6378499"/>
            <a:ext cx="4717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La </a:t>
            </a:r>
            <a:r>
              <a:rPr lang="en-US" dirty="0" err="1"/>
              <a:t>respuesta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un valor con </a:t>
            </a:r>
            <a:r>
              <a:rPr lang="en-US" dirty="0" err="1"/>
              <a:t>decimales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1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Cuántos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hijos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hay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familia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3991" y="6400801"/>
            <a:ext cx="26177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</a:t>
            </a:r>
            <a:r>
              <a:rPr lang="en-US" dirty="0" err="1"/>
              <a:t>Sería</a:t>
            </a:r>
            <a:r>
              <a:rPr lang="en-US" dirty="0"/>
              <a:t> </a:t>
            </a:r>
            <a:r>
              <a:rPr lang="en-US" dirty="0" err="1"/>
              <a:t>raro</a:t>
            </a:r>
            <a:r>
              <a:rPr lang="en-US" dirty="0"/>
              <a:t> responder 1.7</a:t>
            </a:r>
          </a:p>
        </p:txBody>
      </p:sp>
    </p:spTree>
    <p:extLst>
      <p:ext uri="{BB962C8B-B14F-4D97-AF65-F5344CB8AC3E}">
        <p14:creationId xmlns:p14="http://schemas.microsoft.com/office/powerpoint/2010/main" val="1717066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Suma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Resta</a:t>
            </a:r>
            <a:endParaRPr lang="en-US" sz="4000" b="0" dirty="0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Multiplicación</a:t>
            </a:r>
            <a:endParaRPr lang="en-US" sz="4000" b="0" dirty="0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División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Módulo</a:t>
            </a:r>
            <a:r>
              <a:rPr lang="en-US" sz="4000" b="0" dirty="0"/>
              <a:t>/</a:t>
            </a:r>
            <a:r>
              <a:rPr lang="en-US" sz="4000" b="0" dirty="0" err="1"/>
              <a:t>Residuo</a:t>
            </a:r>
            <a:endParaRPr lang="en-US" sz="4000" b="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Operadores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binarios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270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Operadores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binarios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9831" y="2251716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ancho = 2.5; 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metros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alto = 3.0;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area = ancho * alto;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706339" y="4841816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952440" y="4305714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área</a:t>
            </a:r>
            <a:endParaRPr lang="en-US" sz="3000" b="0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43426" y="4804600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678942" y="4287818"/>
            <a:ext cx="133882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ancho</a:t>
            </a:r>
            <a:endParaRPr lang="en-US" sz="3000" b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624882" y="4813553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813216" y="4251962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alto</a:t>
            </a:r>
            <a:endParaRPr lang="en-US" sz="3000" b="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789528" y="6047874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813216" y="6056827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84539" y="6051309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1184266" y="4287818"/>
            <a:ext cx="117288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nombre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4266" y="5195404"/>
            <a:ext cx="8069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valor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4266" y="6056827"/>
            <a:ext cx="68159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tipo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10249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2.5</a:t>
            </a:r>
            <a:endParaRPr lang="en-US" sz="4000" dirty="0"/>
          </a:p>
        </p:txBody>
      </p:sp>
      <p:sp>
        <p:nvSpPr>
          <p:cNvPr id="18" name="Rectangle 17"/>
          <p:cNvSpPr/>
          <p:nvPr/>
        </p:nvSpPr>
        <p:spPr>
          <a:xfrm>
            <a:off x="4870984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3.0</a:t>
            </a:r>
            <a:endParaRPr lang="en-US" sz="4000" dirty="0"/>
          </a:p>
        </p:txBody>
      </p:sp>
      <p:sp>
        <p:nvSpPr>
          <p:cNvPr id="19" name="Rectangle 18"/>
          <p:cNvSpPr/>
          <p:nvPr/>
        </p:nvSpPr>
        <p:spPr>
          <a:xfrm>
            <a:off x="6952440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7.5</a:t>
            </a:r>
            <a:endParaRPr lang="en-US" sz="4000" dirty="0"/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1459831" y="2328020"/>
            <a:ext cx="4636757" cy="43122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1459831" y="2763763"/>
            <a:ext cx="4636757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1466537" y="3225726"/>
            <a:ext cx="7051821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  <p:bldP spid="20" grpId="0" animBg="1"/>
      <p:bldP spid="21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escribir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Qué</a:t>
            </a:r>
            <a:r>
              <a:rPr lang="en-US" sz="2400" dirty="0">
                <a:latin typeface="Chalkboard"/>
                <a:cs typeface="Chalkboard"/>
              </a:rPr>
              <a:t> son variables y 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usarlas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leer entradas del </a:t>
            </a:r>
            <a:r>
              <a:rPr lang="en-US" sz="2400" dirty="0" err="1">
                <a:latin typeface="Chalkboard"/>
                <a:cs typeface="Chalkboard"/>
              </a:rPr>
              <a:t>usuario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en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Objetivos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hoy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5211" y="13755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58440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Entrada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usuario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2300192"/>
            <a:ext cx="895629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 = </a:t>
            </a:r>
            <a:r>
              <a:rPr lang="en-US" sz="3000" dirty="0" err="1">
                <a:latin typeface="Courier"/>
                <a:cs typeface="Courier"/>
              </a:rPr>
              <a:t>leerInt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“Dame un </a:t>
            </a:r>
            <a:r>
              <a:rPr lang="en-US" sz="3000" dirty="0" err="1">
                <a:solidFill>
                  <a:srgbClr val="0000FF"/>
                </a:solidFill>
                <a:latin typeface="Courier"/>
                <a:cs typeface="Courier"/>
              </a:rPr>
              <a:t>entero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!”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b = </a:t>
            </a:r>
            <a:r>
              <a:rPr lang="en-US" sz="3000" dirty="0" err="1">
                <a:latin typeface="Courier"/>
                <a:cs typeface="Courier"/>
              </a:rPr>
              <a:t>leerDouble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“y un decimal”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0817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Sumar2Entere</a:t>
              </a:r>
            </a:p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os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Sumar</a:t>
            </a:r>
            <a:r>
              <a:rPr lang="en-US" sz="2000" dirty="0">
                <a:latin typeface="Courier New" pitchFamily="1" charset="0"/>
              </a:rPr>
              <a:t>2Enteros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Courier New" pitchFamily="1" charset="0"/>
              </a:rPr>
              <a:t>Es</a:t>
            </a:r>
            <a:r>
              <a:rPr lang="en-US" sz="2000" dirty="0" err="1">
                <a:latin typeface="Courier New" pitchFamily="1" charset="0"/>
              </a:rPr>
              <a:t>Console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imprimir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”Este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programa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suma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dos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numeros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leerInt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Digite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leerInt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Digite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”El total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es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82183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8"/>
            <a:ext cx="4875213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7" name="Rectangle 17"/>
          <p:cNvSpPr>
            <a:spLocks noChangeArrowheads="1"/>
          </p:cNvSpPr>
          <p:nvPr/>
        </p:nvSpPr>
        <p:spPr bwMode="auto">
          <a:xfrm>
            <a:off x="1447800" y="2655888"/>
            <a:ext cx="4876800" cy="361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882900" y="2332038"/>
            <a:ext cx="3249613" cy="3222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2884488" y="2660650"/>
            <a:ext cx="3249612" cy="3571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800" y="2998788"/>
            <a:ext cx="3276600" cy="3429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800" y="3330575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Este </a:t>
            </a:r>
            <a:r>
              <a:rPr lang="en-US" sz="1600" dirty="0" err="1">
                <a:latin typeface="Courier New" pitchFamily="1" charset="0"/>
              </a:rPr>
              <a:t>programa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suma</a:t>
            </a:r>
            <a:r>
              <a:rPr lang="en-US" sz="1600" dirty="0">
                <a:latin typeface="Courier New" pitchFamily="1" charset="0"/>
              </a:rPr>
              <a:t> dos </a:t>
            </a:r>
            <a:r>
              <a:rPr lang="en-US" sz="1600" dirty="0" err="1">
                <a:latin typeface="Courier New" pitchFamily="1" charset="0"/>
              </a:rPr>
              <a:t>numeros</a:t>
            </a:r>
            <a:r>
              <a:rPr lang="en-US" sz="1600" dirty="0">
                <a:latin typeface="Courier New" pitchFamily="1" charset="0"/>
              </a:rPr>
              <a:t>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pitchFamily="1" charset="0"/>
              </a:rPr>
              <a:t>Digite</a:t>
            </a:r>
            <a:r>
              <a:rPr lang="en-US" sz="1600" dirty="0">
                <a:latin typeface="Courier New" pitchFamily="1" charset="0"/>
              </a:rPr>
              <a:t>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905000" y="5607050"/>
            <a:ext cx="5010149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2000" dirty="0">
                  <a:latin typeface="Courier New" pitchFamily="1" charset="0"/>
                </a:rPr>
                <a:t>              </a:t>
              </a: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pitchFamily="1" charset="0"/>
              </a:rPr>
              <a:t>Digite</a:t>
            </a:r>
            <a:r>
              <a:rPr lang="en-US" sz="1600" dirty="0">
                <a:latin typeface="Courier New" pitchFamily="1" charset="0"/>
              </a:rPr>
              <a:t>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905000" y="5384800"/>
            <a:ext cx="5016499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Sumar2Enteros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57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7" grpId="0" animBg="1"/>
      <p:bldP spid="491538" grpId="0" animBg="1"/>
      <p:bldP spid="491539" grpId="0" animBg="1"/>
      <p:bldP spid="491540" grpId="0" animBg="1"/>
      <p:bldP spid="491541" grpId="0" animBg="1"/>
      <p:bldP spid="491542" grpId="0"/>
      <p:bldP spid="491543" grpId="0"/>
      <p:bldP spid="491544" grpId="0"/>
      <p:bldP spid="491545" grpId="0"/>
      <p:bldP spid="491546" grpId="0"/>
      <p:bldP spid="491547" grpId="0"/>
      <p:bldP spid="491548" grpId="0"/>
      <p:bldP spid="491561" grpId="0" build="p" autoUpdateAnimBg="0"/>
      <p:bldP spid="491562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625110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AdelantaCumple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401444" y="1219200"/>
            <a:ext cx="8742556" cy="347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Courier New" pitchFamily="1" charset="0"/>
              </a:rPr>
              <a:t>AdelantaCumple</a:t>
            </a:r>
            <a:r>
              <a:rPr lang="en-US" sz="2000" dirty="0"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EsConsole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imprimir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”Este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programa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adelanta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tu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cumpleaños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edad</a:t>
            </a:r>
            <a:r>
              <a:rPr lang="en-US" sz="2000" dirty="0">
                <a:latin typeface="Courier New" pitchFamily="1" charset="0"/>
              </a:rPr>
              <a:t> = </a:t>
            </a:r>
            <a:r>
              <a:rPr lang="en-US" sz="2000" dirty="0" err="1">
                <a:latin typeface="Courier New" pitchFamily="1" charset="0"/>
              </a:rPr>
              <a:t>leerInt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”¿Tu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edad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?: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		</a:t>
            </a:r>
            <a:r>
              <a:rPr lang="en-US" sz="2000" dirty="0" err="1">
                <a:latin typeface="Courier New" pitchFamily="1" charset="0"/>
              </a:rPr>
              <a:t>edad</a:t>
            </a:r>
            <a:r>
              <a:rPr lang="en-US" sz="2000" dirty="0">
                <a:latin typeface="Courier New" pitchFamily="1" charset="0"/>
              </a:rPr>
              <a:t> = </a:t>
            </a:r>
            <a:r>
              <a:rPr lang="en-US" sz="2000" dirty="0" err="1">
                <a:latin typeface="Courier New" pitchFamily="1" charset="0"/>
              </a:rPr>
              <a:t>edad</a:t>
            </a:r>
            <a:r>
              <a:rPr lang="en-US" sz="2000" dirty="0">
                <a:latin typeface="Courier New" pitchFamily="1" charset="0"/>
              </a:rPr>
              <a:t> + 1;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imprimir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Feliz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cumpleaños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!");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		</a:t>
            </a:r>
            <a:r>
              <a:rPr lang="en-US" sz="2000" dirty="0" err="1">
                <a:latin typeface="Courier New" pitchFamily="1" charset="0"/>
              </a:rPr>
              <a:t>imprimir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Ahora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tienes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</a:t>
            </a:r>
            <a:r>
              <a:rPr lang="en-US" sz="2000" dirty="0">
                <a:latin typeface="Courier New" pitchFamily="1" charset="0"/>
              </a:rPr>
              <a:t> + </a:t>
            </a:r>
            <a:r>
              <a:rPr lang="en-US" sz="2000" dirty="0" err="1">
                <a:latin typeface="Courier New" pitchFamily="1" charset="0"/>
              </a:rPr>
              <a:t>edad</a:t>
            </a:r>
            <a:r>
              <a:rPr lang="en-US" sz="2000" dirty="0">
                <a:latin typeface="Courier New" pitchFamily="1" charset="0"/>
              </a:rPr>
              <a:t>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57137"/>
            <a:ext cx="7086600" cy="36896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7353300" y="3924300"/>
            <a:ext cx="1028700" cy="723900"/>
            <a:chOff x="3096" y="2472"/>
            <a:chExt cx="648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592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Courier New" pitchFamily="1" charset="0"/>
                </a:rPr>
                <a:t>edad</a:t>
              </a:r>
              <a:endParaRPr lang="en-US" sz="2000" dirty="0">
                <a:latin typeface="Courier New" pitchFamily="1" charset="0"/>
              </a:endParaRP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9"/>
            <a:ext cx="6108699" cy="3272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983832" y="2332038"/>
            <a:ext cx="4407568" cy="3081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799" y="2643793"/>
            <a:ext cx="2498559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799" y="2978338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Este </a:t>
            </a:r>
            <a:r>
              <a:rPr lang="en-US" sz="1600" dirty="0" err="1">
                <a:latin typeface="Courier New" pitchFamily="1" charset="0"/>
              </a:rPr>
              <a:t>programa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adelanta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tu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cumpleaños</a:t>
            </a:r>
            <a:r>
              <a:rPr lang="en-US" sz="1600" dirty="0">
                <a:latin typeface="Courier New" pitchFamily="1" charset="0"/>
              </a:rPr>
              <a:t> !!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644752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pitchFamily="1" charset="0"/>
              </a:rPr>
              <a:t>Feliz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cumpleaños</a:t>
            </a:r>
            <a:r>
              <a:rPr lang="en-US" sz="1600" dirty="0">
                <a:latin typeface="Courier New" pitchFamily="1" charset="0"/>
              </a:rPr>
              <a:t>!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73914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dirty="0">
                <a:ea typeface="Times New Roman" pitchFamily="1" charset="0"/>
                <a:cs typeface="Times New Roman" pitchFamily="1" charset="0"/>
              </a:rPr>
              <a:t>25</a:t>
            </a:r>
            <a:endParaRPr lang="en-US" sz="2000" b="0" dirty="0">
              <a:ea typeface="Times New Roman" pitchFamily="1" charset="0"/>
              <a:cs typeface="Times New Roman" pitchFamily="1" charset="0"/>
            </a:endParaRP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1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4752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¿Tu </a:t>
            </a:r>
            <a:r>
              <a:rPr lang="en-US" sz="1600" dirty="0" err="1">
                <a:latin typeface="Courier New" pitchFamily="1" charset="0"/>
              </a:rPr>
              <a:t>edad</a:t>
            </a:r>
            <a:r>
              <a:rPr lang="en-US" sz="1600" dirty="0">
                <a:latin typeface="Courier New" pitchFamily="1" charset="0"/>
              </a:rPr>
              <a:t>?: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996580" y="5402012"/>
            <a:ext cx="57296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0" name="Rectangle 21"/>
          <p:cNvSpPr>
            <a:spLocks noChangeArrowheads="1"/>
          </p:cNvSpPr>
          <p:nvPr/>
        </p:nvSpPr>
        <p:spPr bwMode="auto">
          <a:xfrm>
            <a:off x="1467518" y="3337698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Text Box 24"/>
          <p:cNvSpPr txBox="1">
            <a:spLocks noChangeArrowheads="1"/>
          </p:cNvSpPr>
          <p:nvPr/>
        </p:nvSpPr>
        <p:spPr bwMode="auto">
          <a:xfrm>
            <a:off x="1892300" y="587528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pitchFamily="1" charset="0"/>
              </a:rPr>
              <a:t>Ahora</a:t>
            </a:r>
            <a:r>
              <a:rPr lang="en-US" sz="1600" dirty="0">
                <a:latin typeface="Courier New" pitchFamily="1" charset="0"/>
              </a:rPr>
              <a:t> </a:t>
            </a:r>
            <a:r>
              <a:rPr lang="en-US" sz="1600" dirty="0" err="1">
                <a:latin typeface="Courier New" pitchFamily="1" charset="0"/>
              </a:rPr>
              <a:t>tienes</a:t>
            </a:r>
            <a:r>
              <a:rPr lang="en-US" sz="1600" dirty="0">
                <a:latin typeface="Courier New" pitchFamily="1" charset="0"/>
              </a:rPr>
              <a:t> 26.</a:t>
            </a:r>
          </a:p>
        </p:txBody>
      </p:sp>
      <p:sp>
        <p:nvSpPr>
          <p:cNvPr id="65" name="Text Box 38"/>
          <p:cNvSpPr txBox="1">
            <a:spLocks noChangeArrowheads="1"/>
          </p:cNvSpPr>
          <p:nvPr/>
        </p:nvSpPr>
        <p:spPr bwMode="auto">
          <a:xfrm>
            <a:off x="7397025" y="4282929"/>
            <a:ext cx="990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dirty="0"/>
              <a:t>26</a:t>
            </a:r>
            <a:endParaRPr lang="en-US" sz="2000" b="0" dirty="0">
              <a:latin typeface="Courier New" pitchFamily="1" charset="0"/>
            </a:endParaRPr>
          </a:p>
        </p:txBody>
      </p:sp>
      <p:sp>
        <p:nvSpPr>
          <p:cNvPr id="66" name="Rectangle 20"/>
          <p:cNvSpPr>
            <a:spLocks noChangeArrowheads="1"/>
          </p:cNvSpPr>
          <p:nvPr/>
        </p:nvSpPr>
        <p:spPr bwMode="auto">
          <a:xfrm>
            <a:off x="7455740" y="4289077"/>
            <a:ext cx="836750" cy="29245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8" grpId="0" animBg="1"/>
      <p:bldP spid="491540" grpId="0" animBg="1"/>
      <p:bldP spid="491541" grpId="0" animBg="1"/>
      <p:bldP spid="491542" grpId="0"/>
      <p:bldP spid="491544" grpId="0"/>
      <p:bldP spid="491545" grpId="0"/>
      <p:bldP spid="491545" grpId="1"/>
      <p:bldP spid="491561" grpId="0" build="p" autoUpdateAnimBg="0"/>
      <p:bldP spid="491562" grpId="0" build="p" autoUpdateAnimBg="0"/>
      <p:bldP spid="60" grpId="0" animBg="1"/>
      <p:bldP spid="63" grpId="0"/>
      <p:bldP spid="65" grpId="0"/>
      <p:bldP spid="6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+ 1;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96967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Condicionales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If-else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7243" y="148380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frenteDespejado</a:t>
            </a:r>
            <a:r>
              <a:rPr lang="en-US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 err="1">
                <a:latin typeface="Courier"/>
                <a:cs typeface="Courier"/>
              </a:rPr>
              <a:t>ponerCono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2" name="Rectangle 1"/>
          <p:cNvSpPr/>
          <p:nvPr/>
        </p:nvSpPr>
        <p:spPr>
          <a:xfrm>
            <a:off x="4468572" y="1765263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959261" y="1492767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verdadero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964346" y="1826954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falso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46936" y="382052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frenteDespejado</a:t>
            </a:r>
            <a:r>
              <a:rPr lang="en-US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>
                <a:latin typeface="Courier"/>
                <a:cs typeface="Courier"/>
              </a:rPr>
              <a:t>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 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 err="1">
                <a:latin typeface="Courier"/>
                <a:cs typeface="Courier"/>
              </a:rPr>
              <a:t>ponerCono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280769" y="5562504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ponerConor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821402" y="4240814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verdadero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865003" y="466841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falso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837555" y="4937554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6693638" y="1434941"/>
            <a:ext cx="0" cy="1307099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59261" y="4879994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moverse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21" name="Freeform 20"/>
          <p:cNvSpPr/>
          <p:nvPr/>
        </p:nvSpPr>
        <p:spPr>
          <a:xfrm>
            <a:off x="5826904" y="1434941"/>
            <a:ext cx="545432" cy="1214018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5155690" y="4387873"/>
            <a:ext cx="671214" cy="1099363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 flipH="1">
            <a:off x="6166341" y="4425480"/>
            <a:ext cx="671214" cy="1099363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779165" y="263698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ponerCono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29371" y="3252328"/>
            <a:ext cx="7427513" cy="858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40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/>
      <p:bldP spid="38" grpId="0"/>
      <p:bldP spid="46" grpId="0"/>
      <p:bldP spid="47" grpId="0"/>
      <p:bldP spid="48" grpId="0"/>
      <p:bldP spid="51" grpId="0"/>
      <p:bldP spid="52" grpId="0"/>
      <p:bldP spid="21" grpId="0" animBg="1"/>
      <p:bldP spid="53" grpId="0" animBg="1"/>
      <p:bldP spid="54" grpId="0" animBg="1"/>
      <p:bldP spid="5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edad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849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8128" y="2896505"/>
            <a:ext cx="117288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nombre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40407" y="3776285"/>
            <a:ext cx="57900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ipo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415236" y="3337944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 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34123" y="2291107"/>
            <a:ext cx="8565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valor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945655" y="2785301"/>
            <a:ext cx="2641467" cy="16834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2" idx="0"/>
          </p:cNvCxnSpPr>
          <p:nvPr/>
        </p:nvCxnSpPr>
        <p:spPr>
          <a:xfrm>
            <a:off x="5886554" y="1757106"/>
            <a:ext cx="875857" cy="5340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Left Brace 34"/>
          <p:cNvSpPr/>
          <p:nvPr/>
        </p:nvSpPr>
        <p:spPr>
          <a:xfrm rot="16200000">
            <a:off x="5640289" y="-1590606"/>
            <a:ext cx="230833" cy="626323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/>
          <p:cNvSpPr/>
          <p:nvPr/>
        </p:nvSpPr>
        <p:spPr>
          <a:xfrm rot="16200000">
            <a:off x="1219196" y="704841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177742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+ 1;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edad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849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28458" y="2876279"/>
            <a:ext cx="8069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valor</a:t>
            </a:r>
          </a:p>
        </p:txBody>
      </p:sp>
      <p:cxnSp>
        <p:nvCxnSpPr>
          <p:cNvPr id="13" name="Straight Arrow Connector 12"/>
          <p:cNvCxnSpPr>
            <a:endCxn id="9" idx="0"/>
          </p:cNvCxnSpPr>
          <p:nvPr/>
        </p:nvCxnSpPr>
        <p:spPr>
          <a:xfrm flipH="1">
            <a:off x="4831934" y="2492258"/>
            <a:ext cx="12785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 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9664147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+ 1;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edad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849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 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2200" y="2812498"/>
            <a:ext cx="184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 </a:t>
            </a:r>
            <a:r>
              <a:rPr lang="en-US" sz="2800"/>
              <a:t>+ 1 = 26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0677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+ 1;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dad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849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 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2200" y="2812498"/>
            <a:ext cx="184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269449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Cumpleaños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err="1">
                <a:latin typeface="Courier"/>
                <a:cs typeface="Courier"/>
              </a:rPr>
              <a:t>edad</a:t>
            </a:r>
            <a:r>
              <a:rPr lang="en-US" sz="3000" dirty="0">
                <a:latin typeface="Courier"/>
                <a:cs typeface="Courier"/>
              </a:rPr>
              <a:t> + 1;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edad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849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contiene</a:t>
            </a:r>
            <a:r>
              <a:rPr lang="en-US" sz="2400" b="0" dirty="0"/>
              <a:t> un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2638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leerInt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”¿Tu </a:t>
            </a:r>
            <a:r>
              <a:rPr lang="en-US" sz="3000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edad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2200" y="2812498"/>
            <a:ext cx="184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26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964346" y="3237680"/>
            <a:ext cx="735801" cy="109830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27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Cuál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resultado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imprimir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</p:spTree>
    <p:extLst>
      <p:ext uri="{BB962C8B-B14F-4D97-AF65-F5344CB8AC3E}">
        <p14:creationId xmlns:p14="http://schemas.microsoft.com/office/powerpoint/2010/main" val="1851901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Cuál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resultado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imprimir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ECB3BB3B-82E2-214C-ABAC-0B996CEB5137}"/>
              </a:ext>
            </a:extLst>
          </p:cNvPr>
          <p:cNvGrpSpPr>
            <a:grpSpLocks/>
          </p:cNvGrpSpPr>
          <p:nvPr/>
        </p:nvGrpSpPr>
        <p:grpSpPr bwMode="auto">
          <a:xfrm>
            <a:off x="2016577" y="4975117"/>
            <a:ext cx="2259965" cy="1635125"/>
            <a:chOff x="1178" y="3122"/>
            <a:chExt cx="3403" cy="1030"/>
          </a:xfrm>
        </p:grpSpPr>
        <p:pic>
          <p:nvPicPr>
            <p:cNvPr id="10" name="Picture 4" descr="Console">
              <a:extLst>
                <a:ext uri="{FF2B5EF4-FFF2-40B4-BE49-F238E27FC236}">
                  <a16:creationId xmlns:a16="http://schemas.microsoft.com/office/drawing/2014/main" id="{7233E4DE-E644-7E44-8981-8B64E8344F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0E4B46EF-85A1-D74D-8C39-FF20356B9F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Prueba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2" name="Text Box 42">
            <a:extLst>
              <a:ext uri="{FF2B5EF4-FFF2-40B4-BE49-F238E27FC236}">
                <a16:creationId xmlns:a16="http://schemas.microsoft.com/office/drawing/2014/main" id="{0F0710D0-1309-174C-AC47-482A65222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400" y="5185670"/>
            <a:ext cx="57296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0.5</a:t>
            </a:r>
          </a:p>
        </p:txBody>
      </p:sp>
    </p:spTree>
    <p:extLst>
      <p:ext uri="{BB962C8B-B14F-4D97-AF65-F5344CB8AC3E}">
        <p14:creationId xmlns:p14="http://schemas.microsoft.com/office/powerpoint/2010/main" val="416243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Cuál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resultado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imprimir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BF700B71-EE23-EE4D-A95F-CC4A3075BA35}"/>
              </a:ext>
            </a:extLst>
          </p:cNvPr>
          <p:cNvGrpSpPr>
            <a:grpSpLocks/>
          </p:cNvGrpSpPr>
          <p:nvPr/>
        </p:nvGrpSpPr>
        <p:grpSpPr bwMode="auto">
          <a:xfrm>
            <a:off x="2016577" y="4975117"/>
            <a:ext cx="2259965" cy="1635125"/>
            <a:chOff x="1178" y="3122"/>
            <a:chExt cx="3403" cy="1030"/>
          </a:xfrm>
        </p:grpSpPr>
        <p:pic>
          <p:nvPicPr>
            <p:cNvPr id="6" name="Picture 4" descr="Console">
              <a:extLst>
                <a:ext uri="{FF2B5EF4-FFF2-40B4-BE49-F238E27FC236}">
                  <a16:creationId xmlns:a16="http://schemas.microsoft.com/office/drawing/2014/main" id="{ACCFAE80-EB4E-F24A-AE94-68D9BE464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FE156852-2678-4D45-8AAD-AE1953C9C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Prueba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8" name="Text Box 42">
            <a:extLst>
              <a:ext uri="{FF2B5EF4-FFF2-40B4-BE49-F238E27FC236}">
                <a16:creationId xmlns:a16="http://schemas.microsoft.com/office/drawing/2014/main" id="{B3793D19-BF07-BA40-9C5A-2FB247763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400" y="5185670"/>
            <a:ext cx="57296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0.5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FDBF7B83-F6DF-8C44-A1DF-E738782A88D5}"/>
              </a:ext>
            </a:extLst>
          </p:cNvPr>
          <p:cNvGrpSpPr>
            <a:grpSpLocks/>
          </p:cNvGrpSpPr>
          <p:nvPr/>
        </p:nvGrpSpPr>
        <p:grpSpPr bwMode="auto">
          <a:xfrm>
            <a:off x="4902835" y="4957654"/>
            <a:ext cx="2259965" cy="1635125"/>
            <a:chOff x="1178" y="3122"/>
            <a:chExt cx="3403" cy="1030"/>
          </a:xfrm>
        </p:grpSpPr>
        <p:pic>
          <p:nvPicPr>
            <p:cNvPr id="10" name="Picture 4" descr="Console">
              <a:extLst>
                <a:ext uri="{FF2B5EF4-FFF2-40B4-BE49-F238E27FC236}">
                  <a16:creationId xmlns:a16="http://schemas.microsoft.com/office/drawing/2014/main" id="{0FEFF7A5-E557-CF49-ACB5-9858D597E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CD0420F2-B099-A146-8686-BEBCD5172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Prueba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2" name="Text Box 42">
            <a:extLst>
              <a:ext uri="{FF2B5EF4-FFF2-40B4-BE49-F238E27FC236}">
                <a16:creationId xmlns:a16="http://schemas.microsoft.com/office/drawing/2014/main" id="{8DA7A662-D18C-6842-98CF-D106766FB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0249" y="5202129"/>
            <a:ext cx="57296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0</a:t>
            </a:r>
          </a:p>
        </p:txBody>
      </p:sp>
    </p:spTree>
    <p:extLst>
      <p:ext uri="{BB962C8B-B14F-4D97-AF65-F5344CB8AC3E}">
        <p14:creationId xmlns:p14="http://schemas.microsoft.com/office/powerpoint/2010/main" val="319763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utoUpdateAnimBg="0"/>
      <p:bldP spid="12" grpId="0" build="p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64998" y="1590605"/>
            <a:ext cx="6480771" cy="3739109"/>
          </a:xfrm>
          <a:prstGeom prst="round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AHHHHHHH!!!!!!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println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</p:spTree>
    <p:extLst>
      <p:ext uri="{BB962C8B-B14F-4D97-AF65-F5344CB8AC3E}">
        <p14:creationId xmlns:p14="http://schemas.microsoft.com/office/powerpoint/2010/main" val="1415596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Resultado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2684" y="1557484"/>
            <a:ext cx="4996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err="1"/>
              <a:t>es</a:t>
            </a:r>
            <a:r>
              <a:rPr lang="en-US" sz="3600" dirty="0"/>
              <a:t> un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1308" y="2806951"/>
            <a:ext cx="7561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err="1"/>
              <a:t>es</a:t>
            </a:r>
            <a:r>
              <a:rPr lang="en-US" sz="3600" dirty="0"/>
              <a:t> un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97287" y="4152077"/>
            <a:ext cx="6729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 </a:t>
            </a:r>
            <a:r>
              <a:rPr lang="en-US" sz="3600" dirty="0" err="1"/>
              <a:t>es</a:t>
            </a:r>
            <a:r>
              <a:rPr lang="en-US" sz="3600" dirty="0"/>
              <a:t> un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1308" y="5898995"/>
            <a:ext cx="756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The </a:t>
            </a:r>
            <a:r>
              <a:rPr lang="en-US" dirty="0" err="1"/>
              <a:t>regla</a:t>
            </a:r>
            <a:r>
              <a:rPr lang="en-US" dirty="0"/>
              <a:t> general </a:t>
            </a:r>
            <a:r>
              <a:rPr lang="en-US" dirty="0" err="1"/>
              <a:t>es</a:t>
            </a:r>
            <a:r>
              <a:rPr lang="en-US" dirty="0"/>
              <a:t>:  las </a:t>
            </a:r>
            <a:r>
              <a:rPr lang="en-US" dirty="0" err="1"/>
              <a:t>operaciones</a:t>
            </a:r>
            <a:r>
              <a:rPr lang="en-US" dirty="0"/>
              <a:t> </a:t>
            </a:r>
            <a:r>
              <a:rPr lang="en-US" dirty="0" err="1"/>
              <a:t>siempre</a:t>
            </a:r>
            <a:r>
              <a:rPr lang="en-US" dirty="0"/>
              <a:t> </a:t>
            </a:r>
            <a:r>
              <a:rPr lang="en-US" dirty="0" err="1"/>
              <a:t>retornan</a:t>
            </a:r>
            <a:r>
              <a:rPr lang="en-US" dirty="0"/>
              <a:t> el </a:t>
            </a:r>
            <a:r>
              <a:rPr lang="en-US" dirty="0" err="1"/>
              <a:t>tipo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expresivo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44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667163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 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560825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457200" y="1189038"/>
            <a:ext cx="82296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 err="1"/>
              <a:t>Convertir</a:t>
            </a:r>
            <a:r>
              <a:rPr lang="en-US" sz="2400" b="0" dirty="0"/>
              <a:t> 100</a:t>
            </a:r>
            <a:r>
              <a:rPr lang="en-US" altLang="ja-JP" sz="2400" b="0" dirty="0">
                <a:cs typeface="ＭＳ Ｐゴシック" charset="0"/>
              </a:rPr>
              <a:t>˚ </a:t>
            </a:r>
            <a:r>
              <a:rPr lang="en-US" sz="2400" b="0" dirty="0"/>
              <a:t>Celsius a </a:t>
            </a:r>
            <a:r>
              <a:rPr lang="en-US" sz="2400" b="0" dirty="0" err="1"/>
              <a:t>grados</a:t>
            </a:r>
            <a:r>
              <a:rPr lang="en-US" sz="2400" b="0" dirty="0"/>
              <a:t> Fahrenheit:</a:t>
            </a: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c = 100;</a:t>
            </a:r>
          </a:p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f = 9 / 5 * c + 32;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57200" y="34036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/>
              <a:t>El </a:t>
            </a:r>
            <a:r>
              <a:rPr lang="en-US" sz="2400" b="0" dirty="0" err="1"/>
              <a:t>cálculo</a:t>
            </a:r>
            <a:r>
              <a:rPr lang="en-US" sz="2400" b="0" dirty="0"/>
              <a:t> </a:t>
            </a:r>
            <a:r>
              <a:rPr lang="en-US" sz="2400" b="0" dirty="0" err="1"/>
              <a:t>consiste</a:t>
            </a:r>
            <a:r>
              <a:rPr lang="en-US" sz="2400" b="0" dirty="0"/>
              <a:t> </a:t>
            </a:r>
            <a:r>
              <a:rPr lang="en-US" sz="2400" b="0" dirty="0" err="1"/>
              <a:t>en</a:t>
            </a:r>
            <a:r>
              <a:rPr lang="en-US" sz="2400" b="0" dirty="0"/>
              <a:t> </a:t>
            </a:r>
            <a:r>
              <a:rPr lang="en-US" sz="2400" b="0" dirty="0" err="1"/>
              <a:t>evaluar</a:t>
            </a:r>
            <a:r>
              <a:rPr lang="en-US" sz="2400" b="0" dirty="0"/>
              <a:t> la </a:t>
            </a:r>
            <a:r>
              <a:rPr lang="en-US" sz="2400" b="0" dirty="0" err="1"/>
              <a:t>siguiente</a:t>
            </a:r>
            <a:r>
              <a:rPr lang="en-US" sz="2400" b="0" dirty="0"/>
              <a:t> </a:t>
            </a:r>
            <a:r>
              <a:rPr lang="en-US" sz="2400" b="0" dirty="0" err="1"/>
              <a:t>expresión</a:t>
            </a:r>
            <a:endParaRPr lang="en-US" sz="2400" b="0" dirty="0"/>
          </a:p>
        </p:txBody>
      </p:sp>
      <p:grpSp>
        <p:nvGrpSpPr>
          <p:cNvPr id="505864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505865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866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5867" name="Group 11"/>
          <p:cNvGrpSpPr>
            <a:grpSpLocks/>
          </p:cNvGrpSpPr>
          <p:nvPr/>
        </p:nvGrpSpPr>
        <p:grpSpPr bwMode="auto">
          <a:xfrm>
            <a:off x="609600" y="3987802"/>
            <a:ext cx="2819400" cy="1046163"/>
            <a:chOff x="384" y="2512"/>
            <a:chExt cx="1776" cy="659"/>
          </a:xfrm>
        </p:grpSpPr>
        <p:sp>
          <p:nvSpPr>
            <p:cNvPr id="505868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505869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6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0" dirty="0"/>
                <a:t>El </a:t>
              </a:r>
              <a:r>
                <a:rPr lang="en-US" sz="1600" b="0" dirty="0" err="1"/>
                <a:t>problema</a:t>
              </a:r>
              <a:r>
                <a:rPr lang="en-US" sz="1600" b="0" dirty="0"/>
                <a:t> </a:t>
              </a:r>
              <a:r>
                <a:rPr lang="en-US" sz="1600" b="0" dirty="0" err="1"/>
                <a:t>radica</a:t>
              </a:r>
              <a:r>
                <a:rPr lang="en-US" sz="1600" b="0" dirty="0"/>
                <a:t> </a:t>
              </a:r>
              <a:r>
                <a:rPr lang="en-US" sz="1600" b="0" dirty="0" err="1"/>
                <a:t>en</a:t>
              </a:r>
              <a:r>
                <a:rPr lang="en-US" sz="1600" b="0" dirty="0"/>
                <a:t> que </a:t>
              </a:r>
              <a:r>
                <a:rPr lang="en-US" dirty="0">
                  <a:latin typeface="Courier New" charset="0"/>
                </a:rPr>
                <a:t>9</a:t>
              </a:r>
              <a:r>
                <a:rPr lang="en-US" sz="1600" b="0" dirty="0"/>
                <a:t> y </a:t>
              </a:r>
              <a:r>
                <a:rPr lang="en-US" dirty="0">
                  <a:latin typeface="Courier New" charset="0"/>
                </a:rPr>
                <a:t>5</a:t>
              </a:r>
              <a:r>
                <a:rPr lang="en-US" sz="1600" b="0" dirty="0"/>
                <a:t> son de </a:t>
              </a:r>
              <a:r>
                <a:rPr lang="en-US" sz="1600" b="0" dirty="0" err="1"/>
                <a:t>tipo</a:t>
              </a:r>
              <a:r>
                <a:rPr lang="en-US" sz="1600" b="0" dirty="0"/>
                <a:t> </a:t>
              </a:r>
              <a:r>
                <a:rPr lang="en-US" dirty="0" err="1">
                  <a:latin typeface="Courier New" charset="0"/>
                </a:rPr>
                <a:t>int</a:t>
              </a:r>
              <a:r>
                <a:rPr lang="en-US" sz="1600" b="0" dirty="0"/>
                <a:t>, </a:t>
              </a:r>
              <a:r>
                <a:rPr lang="en-US" sz="1600" b="0" dirty="0" err="1"/>
                <a:t>por</a:t>
              </a:r>
              <a:r>
                <a:rPr lang="en-US" sz="1600" b="0" dirty="0"/>
                <a:t> lo </a:t>
              </a:r>
              <a:r>
                <a:rPr lang="en-US" sz="1600" b="0" dirty="0" err="1"/>
                <a:t>tanto</a:t>
              </a:r>
              <a:r>
                <a:rPr lang="en-US" sz="1600" b="0" dirty="0"/>
                <a:t> el </a:t>
              </a:r>
              <a:r>
                <a:rPr lang="en-US" sz="1600" b="0" dirty="0" err="1"/>
                <a:t>resultado</a:t>
              </a:r>
              <a:r>
                <a:rPr lang="en-US" sz="1600" b="0" dirty="0"/>
                <a:t> </a:t>
              </a:r>
              <a:r>
                <a:rPr lang="en-US" sz="1600" b="0" dirty="0" err="1"/>
                <a:t>es</a:t>
              </a:r>
              <a:r>
                <a:rPr lang="en-US" sz="1600" b="0" dirty="0"/>
                <a:t> </a:t>
              </a:r>
              <a:r>
                <a:rPr lang="en-US" sz="1600" b="0" dirty="0" err="1"/>
                <a:t>también</a:t>
              </a:r>
              <a:r>
                <a:rPr lang="en-US" sz="1600" b="0" dirty="0"/>
                <a:t> un </a:t>
              </a:r>
              <a:r>
                <a:rPr lang="en-US" dirty="0">
                  <a:latin typeface="Courier New" charset="0"/>
                </a:rPr>
                <a:t>int</a:t>
              </a:r>
              <a:r>
                <a:rPr lang="en-US" sz="1600" b="0" dirty="0"/>
                <a:t>.</a:t>
              </a:r>
            </a:p>
          </p:txBody>
        </p:sp>
      </p:grpSp>
      <p:sp>
        <p:nvSpPr>
          <p:cNvPr id="505870" name="Text Box 14"/>
          <p:cNvSpPr txBox="1">
            <a:spLocks noChangeArrowheads="1"/>
          </p:cNvSpPr>
          <p:nvPr/>
        </p:nvSpPr>
        <p:spPr bwMode="auto">
          <a:xfrm>
            <a:off x="1058863" y="60071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505871" name="Group 15"/>
          <p:cNvGrpSpPr>
            <a:grpSpLocks/>
          </p:cNvGrpSpPr>
          <p:nvPr/>
        </p:nvGrpSpPr>
        <p:grpSpPr bwMode="auto">
          <a:xfrm>
            <a:off x="3132138" y="3987800"/>
            <a:ext cx="3024187" cy="2032000"/>
            <a:chOff x="1973" y="2512"/>
            <a:chExt cx="1905" cy="1280"/>
          </a:xfrm>
        </p:grpSpPr>
        <p:grpSp>
          <p:nvGrpSpPr>
            <p:cNvPr id="505872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505873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4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5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6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50587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505878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9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0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1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505882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505883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4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5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6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División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entera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1619925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8" grpId="0"/>
      <p:bldP spid="505870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907" name="Group 3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0" y="720"/>
            <a:chExt cx="5760" cy="3600"/>
          </a:xfrm>
          <a:solidFill>
            <a:srgbClr val="FFFFFF"/>
          </a:solidFill>
        </p:grpSpPr>
        <p:sp>
          <p:nvSpPr>
            <p:cNvPr id="507908" name="Rectangle 4"/>
            <p:cNvSpPr>
              <a:spLocks noChangeArrowheads="1"/>
            </p:cNvSpPr>
            <p:nvPr/>
          </p:nvSpPr>
          <p:spPr bwMode="auto">
            <a:xfrm>
              <a:off x="0" y="720"/>
              <a:ext cx="5760" cy="3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09" name="Text Box 5"/>
            <p:cNvSpPr txBox="1">
              <a:spLocks noChangeArrowheads="1"/>
            </p:cNvSpPr>
            <p:nvPr/>
          </p:nvSpPr>
          <p:spPr bwMode="auto">
            <a:xfrm>
              <a:off x="288" y="749"/>
              <a:ext cx="5184" cy="47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 dirty="0"/>
                <a:t>El </a:t>
              </a:r>
              <a:r>
                <a:rPr lang="en-US" sz="2400" b="0" dirty="0" err="1"/>
                <a:t>problema</a:t>
              </a:r>
              <a:r>
                <a:rPr lang="en-US" sz="2400" b="0" dirty="0"/>
                <a:t> se </a:t>
              </a:r>
              <a:r>
                <a:rPr lang="en-US" sz="2400" b="0" dirty="0" err="1"/>
                <a:t>puede</a:t>
              </a:r>
              <a:r>
                <a:rPr lang="en-US" sz="2400" b="0" dirty="0"/>
                <a:t> </a:t>
              </a:r>
              <a:r>
                <a:rPr lang="en-US" sz="2400" b="0" dirty="0" err="1"/>
                <a:t>solucionar</a:t>
              </a:r>
              <a:r>
                <a:rPr lang="en-US" sz="2400" b="0" dirty="0"/>
                <a:t> </a:t>
              </a:r>
              <a:r>
                <a:rPr lang="en-US" sz="2400" dirty="0" err="1"/>
                <a:t>convirtiendo</a:t>
              </a:r>
              <a:r>
                <a:rPr lang="en-US" sz="2400" dirty="0"/>
                <a:t> la </a:t>
              </a:r>
              <a:r>
                <a:rPr lang="en-US" sz="2400" dirty="0" err="1"/>
                <a:t>división</a:t>
              </a:r>
              <a:r>
                <a:rPr lang="en-US" sz="2400" dirty="0"/>
                <a:t> </a:t>
              </a:r>
              <a:r>
                <a:rPr lang="en-US" sz="2400" dirty="0" err="1"/>
                <a:t>entera</a:t>
              </a:r>
              <a:r>
                <a:rPr lang="en-US" sz="2400" dirty="0"/>
                <a:t> </a:t>
              </a:r>
              <a:r>
                <a:rPr lang="en-US" sz="2400" dirty="0" err="1"/>
                <a:t>en</a:t>
              </a:r>
              <a:r>
                <a:rPr lang="en-US" sz="2400" dirty="0"/>
                <a:t> </a:t>
              </a:r>
              <a:r>
                <a:rPr lang="en-US" sz="2400" dirty="0" err="1"/>
                <a:t>división</a:t>
              </a:r>
              <a:r>
                <a:rPr lang="en-US" sz="2400" dirty="0"/>
                <a:t> de </a:t>
              </a:r>
              <a:r>
                <a:rPr lang="en-US" sz="2400" dirty="0" err="1"/>
                <a:t>tipo</a:t>
              </a:r>
              <a:r>
                <a:rPr lang="en-US" sz="2400" dirty="0"/>
                <a:t> </a:t>
              </a:r>
              <a:r>
                <a:rPr lang="en-US" sz="2000" dirty="0">
                  <a:latin typeface="Courier New" charset="0"/>
                </a:rPr>
                <a:t>double</a:t>
              </a:r>
              <a:r>
                <a:rPr lang="en-US" sz="2400" b="0" dirty="0"/>
                <a:t>, </a:t>
              </a:r>
              <a:r>
                <a:rPr lang="en-US" sz="2400" b="0" dirty="0" err="1"/>
                <a:t>agregando</a:t>
              </a:r>
              <a:r>
                <a:rPr lang="en-US" sz="2400" dirty="0"/>
                <a:t> </a:t>
              </a:r>
              <a:r>
                <a:rPr lang="en-US" sz="2400" dirty="0" err="1"/>
                <a:t>decimales</a:t>
              </a:r>
              <a:endParaRPr lang="en-US" sz="2400" b="0" dirty="0"/>
            </a:p>
          </p:txBody>
        </p:sp>
        <p:sp>
          <p:nvSpPr>
            <p:cNvPr id="507910" name="Text Box 6"/>
            <p:cNvSpPr txBox="1">
              <a:spLocks noChangeArrowheads="1"/>
            </p:cNvSpPr>
            <p:nvPr/>
          </p:nvSpPr>
          <p:spPr bwMode="auto">
            <a:xfrm>
              <a:off x="1298" y="1424"/>
              <a:ext cx="2859" cy="4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c = 100;</a:t>
              </a:r>
            </a:p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f = 9.0 / 5 * c + 32;</a:t>
              </a:r>
            </a:p>
          </p:txBody>
        </p:sp>
      </p:grpSp>
      <p:grpSp>
        <p:nvGrpSpPr>
          <p:cNvPr id="507911" name="Group 7"/>
          <p:cNvGrpSpPr>
            <a:grpSpLocks/>
          </p:cNvGrpSpPr>
          <p:nvPr/>
        </p:nvGrpSpPr>
        <p:grpSpPr bwMode="auto">
          <a:xfrm>
            <a:off x="457200" y="3048000"/>
            <a:ext cx="8229600" cy="3540125"/>
            <a:chOff x="288" y="1920"/>
            <a:chExt cx="5184" cy="2230"/>
          </a:xfrm>
        </p:grpSpPr>
        <p:sp>
          <p:nvSpPr>
            <p:cNvPr id="507912" name="Text Box 8"/>
            <p:cNvSpPr txBox="1">
              <a:spLocks noChangeArrowheads="1"/>
            </p:cNvSpPr>
            <p:nvPr/>
          </p:nvSpPr>
          <p:spPr bwMode="auto">
            <a:xfrm>
              <a:off x="288" y="1920"/>
              <a:ext cx="518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 dirty="0"/>
                <a:t>El </a:t>
              </a:r>
              <a:r>
                <a:rPr lang="en-US" sz="2400" b="0" dirty="0" err="1"/>
                <a:t>cálculo</a:t>
              </a:r>
              <a:r>
                <a:rPr lang="en-US" sz="2400" b="0" dirty="0"/>
                <a:t> se </a:t>
              </a:r>
              <a:r>
                <a:rPr lang="en-US" sz="2400" b="0" dirty="0" err="1"/>
                <a:t>verá</a:t>
              </a:r>
              <a:r>
                <a:rPr lang="en-US" sz="2400" b="0" dirty="0"/>
                <a:t> </a:t>
              </a:r>
              <a:r>
                <a:rPr lang="en-US" sz="2400" b="0" dirty="0" err="1"/>
                <a:t>ahora</a:t>
              </a:r>
              <a:r>
                <a:rPr lang="en-US" sz="2400" b="0" dirty="0"/>
                <a:t> </a:t>
              </a:r>
              <a:r>
                <a:rPr lang="en-US" sz="2400" b="0" dirty="0" err="1"/>
                <a:t>así</a:t>
              </a:r>
              <a:r>
                <a:rPr lang="en-US" sz="2400" b="0" dirty="0"/>
                <a:t>:</a:t>
              </a:r>
            </a:p>
          </p:txBody>
        </p:sp>
        <p:sp>
          <p:nvSpPr>
            <p:cNvPr id="507913" name="Line 9"/>
            <p:cNvSpPr>
              <a:spLocks noChangeShapeType="1"/>
            </p:cNvSpPr>
            <p:nvPr/>
          </p:nvSpPr>
          <p:spPr bwMode="auto">
            <a:xfrm flipV="1">
              <a:off x="2019" y="3211"/>
              <a:ext cx="567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4" name="Line 10"/>
            <p:cNvSpPr>
              <a:spLocks noChangeShapeType="1"/>
            </p:cNvSpPr>
            <p:nvPr/>
          </p:nvSpPr>
          <p:spPr bwMode="auto">
            <a:xfrm>
              <a:off x="2586" y="3208"/>
              <a:ext cx="7" cy="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5" name="Line 11"/>
            <p:cNvSpPr>
              <a:spLocks noChangeShapeType="1"/>
            </p:cNvSpPr>
            <p:nvPr/>
          </p:nvSpPr>
          <p:spPr bwMode="auto">
            <a:xfrm flipH="1" flipV="1">
              <a:off x="2583" y="3208"/>
              <a:ext cx="29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6" name="Text Box 12"/>
            <p:cNvSpPr txBox="1">
              <a:spLocks noChangeArrowheads="1"/>
            </p:cNvSpPr>
            <p:nvPr/>
          </p:nvSpPr>
          <p:spPr bwMode="auto">
            <a:xfrm>
              <a:off x="2296" y="3000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507917" name="Line 13"/>
            <p:cNvSpPr>
              <a:spLocks noChangeShapeType="1"/>
            </p:cNvSpPr>
            <p:nvPr/>
          </p:nvSpPr>
          <p:spPr bwMode="auto">
            <a:xfrm flipV="1">
              <a:off x="3225" y="2768"/>
              <a:ext cx="1" cy="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8" name="Line 14"/>
            <p:cNvSpPr>
              <a:spLocks noChangeShapeType="1"/>
            </p:cNvSpPr>
            <p:nvPr/>
          </p:nvSpPr>
          <p:spPr bwMode="auto">
            <a:xfrm flipH="1">
              <a:off x="2768" y="2768"/>
              <a:ext cx="45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9" name="Line 15"/>
            <p:cNvSpPr>
              <a:spLocks noChangeShapeType="1"/>
            </p:cNvSpPr>
            <p:nvPr/>
          </p:nvSpPr>
          <p:spPr bwMode="auto">
            <a:xfrm>
              <a:off x="3226" y="2768"/>
              <a:ext cx="291" cy="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0" name="Text Box 16"/>
            <p:cNvSpPr txBox="1">
              <a:spLocks noChangeArrowheads="1"/>
            </p:cNvSpPr>
            <p:nvPr/>
          </p:nvSpPr>
          <p:spPr bwMode="auto">
            <a:xfrm>
              <a:off x="2880" y="2544"/>
              <a:ext cx="6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507921" name="Line 17"/>
            <p:cNvSpPr>
              <a:spLocks noChangeShapeType="1"/>
            </p:cNvSpPr>
            <p:nvPr/>
          </p:nvSpPr>
          <p:spPr bwMode="auto">
            <a:xfrm flipV="1">
              <a:off x="3850" y="2416"/>
              <a:ext cx="0" cy="1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2" name="Line 18"/>
            <p:cNvSpPr>
              <a:spLocks noChangeShapeType="1"/>
            </p:cNvSpPr>
            <p:nvPr/>
          </p:nvSpPr>
          <p:spPr bwMode="auto">
            <a:xfrm>
              <a:off x="3851" y="2413"/>
              <a:ext cx="365" cy="1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3" name="Line 19"/>
            <p:cNvSpPr>
              <a:spLocks noChangeShapeType="1"/>
            </p:cNvSpPr>
            <p:nvPr/>
          </p:nvSpPr>
          <p:spPr bwMode="auto">
            <a:xfrm flipH="1">
              <a:off x="3467" y="2413"/>
              <a:ext cx="384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4" name="Text Box 20"/>
            <p:cNvSpPr txBox="1">
              <a:spLocks noChangeArrowheads="1"/>
            </p:cNvSpPr>
            <p:nvPr/>
          </p:nvSpPr>
          <p:spPr bwMode="auto">
            <a:xfrm>
              <a:off x="3488" y="2192"/>
              <a:ext cx="720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507925" name="Text Box 21"/>
            <p:cNvSpPr txBox="1">
              <a:spLocks noChangeArrowheads="1"/>
            </p:cNvSpPr>
            <p:nvPr/>
          </p:nvSpPr>
          <p:spPr bwMode="auto">
            <a:xfrm>
              <a:off x="432" y="3896"/>
              <a:ext cx="470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           /  5  *  c  +  32</a:t>
              </a:r>
            </a:p>
          </p:txBody>
        </p:sp>
        <p:sp>
          <p:nvSpPr>
            <p:cNvPr id="507928" name="Text Box 24"/>
            <p:cNvSpPr txBox="1">
              <a:spLocks noChangeArrowheads="1"/>
            </p:cNvSpPr>
            <p:nvPr/>
          </p:nvSpPr>
          <p:spPr bwMode="auto">
            <a:xfrm>
              <a:off x="1688" y="3892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División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entera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75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Operadores</a:t>
            </a:r>
            <a:r>
              <a:rPr lang="en-US" sz="3600" dirty="0">
                <a:solidFill>
                  <a:schemeClr val="bg1"/>
                </a:solidFill>
              </a:rPr>
              <a:t> de </a:t>
            </a:r>
            <a:r>
              <a:rPr lang="en-US" sz="3600" dirty="0" err="1">
                <a:solidFill>
                  <a:schemeClr val="bg1"/>
                </a:solidFill>
              </a:rPr>
              <a:t>comparación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44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2" y="2119442"/>
            <a:ext cx="310570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Menor</a:t>
            </a:r>
            <a:r>
              <a:rPr lang="en-US" sz="4000" b="0" dirty="0"/>
              <a:t> que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Mayor que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==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err="1"/>
              <a:t>Igual</a:t>
            </a:r>
            <a:r>
              <a:rPr lang="en-US" sz="4000" b="0" dirty="0"/>
              <a:t> 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&gt;=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4" y="2775936"/>
            <a:ext cx="34758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Mayor o </a:t>
            </a:r>
            <a:r>
              <a:rPr lang="en-US" sz="4000" b="0" dirty="0" err="1"/>
              <a:t>igual</a:t>
            </a:r>
            <a:endParaRPr lang="en-US" sz="4000" b="0" dirty="0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&lt;=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31948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err="1"/>
              <a:t>Menor</a:t>
            </a:r>
            <a:r>
              <a:rPr lang="en-US" sz="4000" dirty="0"/>
              <a:t> o</a:t>
            </a:r>
            <a:r>
              <a:rPr lang="en-US" sz="4000" b="0" dirty="0"/>
              <a:t> </a:t>
            </a:r>
            <a:r>
              <a:rPr lang="en-US" sz="4000" b="0" dirty="0" err="1"/>
              <a:t>igual</a:t>
            </a:r>
            <a:endParaRPr lang="en-US" sz="4000" b="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 err="1">
                <a:solidFill>
                  <a:schemeClr val="tx1"/>
                </a:solidFill>
                <a:latin typeface="Century Gothic"/>
                <a:cs typeface="Century Gothic"/>
              </a:rPr>
              <a:t>Operadores</a:t>
            </a:r>
            <a:r>
              <a:rPr lang="en-US" sz="4000" b="1" i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i="1" dirty="0" err="1">
                <a:solidFill>
                  <a:schemeClr val="tx1"/>
                </a:solidFill>
                <a:latin typeface="Century Gothic"/>
                <a:cs typeface="Century Gothic"/>
              </a:rPr>
              <a:t>comparación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7924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57831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Condicionales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84FAA77-16BB-094A-A252-6688A01392E3}"/>
              </a:ext>
            </a:extLst>
          </p:cNvPr>
          <p:cNvSpPr/>
          <p:nvPr/>
        </p:nvSpPr>
        <p:spPr>
          <a:xfrm>
            <a:off x="45720" y="1741992"/>
            <a:ext cx="9403080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40000"/>
              </a:spcBef>
            </a:pPr>
            <a:r>
              <a:rPr lang="en-US" sz="1500" b="1" dirty="0">
                <a:solidFill>
                  <a:srgbClr val="7030A0"/>
                </a:solidFill>
                <a:latin typeface="Courier New" charset="0"/>
              </a:rPr>
              <a:t>public</a:t>
            </a:r>
            <a:r>
              <a:rPr lang="en-US" sz="15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500" b="1" dirty="0">
                <a:solidFill>
                  <a:srgbClr val="7030A0"/>
                </a:solidFill>
                <a:latin typeface="Courier New" charset="0"/>
              </a:rPr>
              <a:t>void</a:t>
            </a:r>
            <a:r>
              <a:rPr lang="en-US" sz="15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500" dirty="0">
                <a:latin typeface="Courier New" charset="0"/>
              </a:rPr>
              <a:t>run() {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    </a:t>
            </a:r>
            <a:r>
              <a:rPr lang="en-US" sz="1500" dirty="0" err="1">
                <a:latin typeface="Courier New" charset="0"/>
              </a:rPr>
              <a:t>imprimir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”Este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programa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identifica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si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eres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cool o no."</a:t>
            </a:r>
            <a:r>
              <a:rPr lang="en-US" sz="1500" dirty="0">
                <a:latin typeface="Courier New" charset="0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</a:t>
            </a:r>
            <a:r>
              <a:rPr lang="en-US" sz="15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1500" dirty="0">
                <a:latin typeface="Courier New" charset="0"/>
              </a:rPr>
              <a:t> </a:t>
            </a:r>
            <a:r>
              <a:rPr lang="en-US" sz="1500" dirty="0" err="1">
                <a:latin typeface="Courier New" charset="0"/>
              </a:rPr>
              <a:t>numeroCanciones</a:t>
            </a:r>
            <a:r>
              <a:rPr lang="en-US" sz="1500" dirty="0">
                <a:latin typeface="Courier New" charset="0"/>
              </a:rPr>
              <a:t> = </a:t>
            </a:r>
            <a:r>
              <a:rPr lang="en-US" sz="1500" dirty="0" err="1">
                <a:latin typeface="Courier New" charset="0"/>
              </a:rPr>
              <a:t>leerInt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”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Cuántas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canciones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conoces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de J.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Balvin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?:”</a:t>
            </a:r>
            <a:r>
              <a:rPr lang="en-US" sz="1500" dirty="0">
                <a:latin typeface="Courier New" charset="0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</a:t>
            </a:r>
            <a:r>
              <a:rPr lang="en-US" sz="1500" b="1" dirty="0">
                <a:solidFill>
                  <a:srgbClr val="7030A0"/>
                </a:solidFill>
                <a:latin typeface="Courier New" charset="0"/>
              </a:rPr>
              <a:t>if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 err="1">
                <a:latin typeface="Courier New" charset="0"/>
              </a:rPr>
              <a:t>numeroCanciones</a:t>
            </a:r>
            <a:r>
              <a:rPr lang="en-US" sz="1500" dirty="0">
                <a:latin typeface="Courier New" charset="0"/>
              </a:rPr>
              <a:t> == 1){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	</a:t>
            </a:r>
            <a:r>
              <a:rPr lang="en-US" sz="1500" dirty="0" err="1">
                <a:latin typeface="Courier New" charset="0"/>
              </a:rPr>
              <a:t>impimir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”Solo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conoces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mi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gente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!!"</a:t>
            </a:r>
            <a:r>
              <a:rPr lang="en-US" sz="1500" dirty="0">
                <a:latin typeface="Courier New" charset="0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}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</a:t>
            </a:r>
            <a:r>
              <a:rPr lang="en-US" sz="1500" b="1" dirty="0">
                <a:solidFill>
                  <a:srgbClr val="7030A0"/>
                </a:solidFill>
                <a:latin typeface="Courier New" charset="0"/>
              </a:rPr>
              <a:t>if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 err="1">
                <a:latin typeface="Courier New" charset="0"/>
              </a:rPr>
              <a:t>numeroCanciones</a:t>
            </a:r>
            <a:r>
              <a:rPr lang="en-US" sz="1500" dirty="0">
                <a:latin typeface="Courier New" charset="0"/>
              </a:rPr>
              <a:t> &gt; 3){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	</a:t>
            </a:r>
            <a:r>
              <a:rPr lang="en-US" sz="1500" dirty="0" err="1">
                <a:latin typeface="Courier New" charset="0"/>
              </a:rPr>
              <a:t>imprimir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”OK,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eres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cool !”);</a:t>
            </a:r>
            <a:endParaRPr lang="en-US" sz="1500" dirty="0">
              <a:latin typeface="Courier New" charset="0"/>
            </a:endParaRP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} 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</a:t>
            </a:r>
            <a:r>
              <a:rPr lang="en-US" sz="1500" b="1" dirty="0">
                <a:solidFill>
                  <a:srgbClr val="7030A0"/>
                </a:solidFill>
                <a:latin typeface="Courier New" charset="0"/>
              </a:rPr>
              <a:t>else</a:t>
            </a:r>
            <a:r>
              <a:rPr lang="en-US" sz="1500" dirty="0">
                <a:latin typeface="Courier New" charset="0"/>
              </a:rPr>
              <a:t> {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	</a:t>
            </a:r>
            <a:r>
              <a:rPr lang="en-US" sz="1500" dirty="0" err="1">
                <a:latin typeface="Courier New" charset="0"/>
              </a:rPr>
              <a:t>imprimir</a:t>
            </a:r>
            <a:r>
              <a:rPr lang="en-US" sz="1500" dirty="0">
                <a:latin typeface="Courier New" charset="0"/>
              </a:rPr>
              <a:t>(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”Lo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siento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, no </a:t>
            </a:r>
            <a:r>
              <a:rPr lang="en-US" sz="1500" dirty="0" err="1">
                <a:solidFill>
                  <a:srgbClr val="0027FF"/>
                </a:solidFill>
                <a:latin typeface="Courier New" charset="0"/>
              </a:rPr>
              <a:t>eres</a:t>
            </a:r>
            <a:r>
              <a:rPr lang="en-US" sz="1500" dirty="0">
                <a:solidFill>
                  <a:srgbClr val="0027FF"/>
                </a:solidFill>
                <a:latin typeface="Courier New" charset="0"/>
              </a:rPr>
              <a:t> cool."</a:t>
            </a:r>
            <a:r>
              <a:rPr lang="en-US" sz="1500" dirty="0">
                <a:latin typeface="Courier New" charset="0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	}</a:t>
            </a:r>
          </a:p>
          <a:p>
            <a:pPr>
              <a:spcBef>
                <a:spcPct val="20000"/>
              </a:spcBef>
            </a:pPr>
            <a:r>
              <a:rPr lang="en-US" sz="1500" dirty="0"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3549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escribir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Qué</a:t>
            </a:r>
            <a:r>
              <a:rPr lang="en-US" sz="2400" dirty="0">
                <a:latin typeface="Chalkboard"/>
                <a:cs typeface="Chalkboard"/>
              </a:rPr>
              <a:t> son variables y 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usarlas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¿</a:t>
            </a:r>
            <a:r>
              <a:rPr lang="en-US" sz="2400" dirty="0" err="1">
                <a:latin typeface="Chalkboard"/>
                <a:cs typeface="Chalkboard"/>
              </a:rPr>
              <a:t>Cómo</a:t>
            </a:r>
            <a:r>
              <a:rPr lang="en-US" sz="2400" dirty="0">
                <a:latin typeface="Chalkboard"/>
                <a:cs typeface="Chalkboard"/>
              </a:rPr>
              <a:t> leer entradas del </a:t>
            </a:r>
            <a:r>
              <a:rPr lang="en-US" sz="2400" dirty="0" err="1">
                <a:latin typeface="Chalkboard"/>
                <a:cs typeface="Chalkboard"/>
              </a:rPr>
              <a:t>usuario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en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progama</a:t>
            </a:r>
            <a:r>
              <a:rPr lang="en-US" sz="2400" dirty="0">
                <a:latin typeface="Chalkboard"/>
                <a:cs typeface="Chalkboard"/>
              </a:rPr>
              <a:t> de </a:t>
            </a:r>
            <a:r>
              <a:rPr lang="en-US" sz="2400" dirty="0" err="1">
                <a:latin typeface="Chalkboard"/>
                <a:cs typeface="Chalkboard"/>
              </a:rPr>
              <a:t>consola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  <a:p>
            <a:pPr marL="457200" indent="-457200">
              <a:buAutoNum type="arabicPeriod"/>
            </a:pP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Objetivos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hoy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979379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5211" y="12790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211" y="1621778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6183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Castillos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arena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7" y="2015019"/>
            <a:ext cx="5853617" cy="36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3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Website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578100"/>
            <a:ext cx="7607300" cy="16891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6200000">
            <a:off x="6838119" y="4555957"/>
            <a:ext cx="949569" cy="87086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6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677487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6966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577198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Oval 5"/>
          <p:cNvSpPr/>
          <p:nvPr/>
        </p:nvSpPr>
        <p:spPr>
          <a:xfrm>
            <a:off x="5643835" y="3277493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1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4" y="1119998"/>
            <a:ext cx="693710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Oval 1"/>
          <p:cNvSpPr/>
          <p:nvPr/>
        </p:nvSpPr>
        <p:spPr>
          <a:xfrm>
            <a:off x="5584841" y="330699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18845" y="49079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7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Corchetes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sangría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584572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bolsaConHojas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agregarHojasAlArbol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subirAlArbol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agregarHojas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descenderAlPiso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girarIzquierda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encontrarArbol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irHastaMuro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20781" y="3703498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6651</TotalTime>
  <Words>1169</Words>
  <Application>Microsoft Macintosh PowerPoint</Application>
  <PresentationFormat>Presentación en pantalla (4:3)</PresentationFormat>
  <Paragraphs>530</Paragraphs>
  <Slides>58</Slides>
  <Notes>25</Notes>
  <HiddenSlides>1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8" baseType="lpstr"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Mario Linares Vasquez</cp:lastModifiedBy>
  <cp:revision>76</cp:revision>
  <dcterms:created xsi:type="dcterms:W3CDTF">2014-06-13T10:00:48Z</dcterms:created>
  <dcterms:modified xsi:type="dcterms:W3CDTF">2019-06-25T04:00:33Z</dcterms:modified>
</cp:coreProperties>
</file>